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5067062b0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5067062b0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5067062b0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5067062b0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5067062b0_0_1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5067062b0_0_1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5067062b0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5067062b0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5067062b0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5067062b0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5067062b0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5067062b0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5067062b0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5067062b0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5067062b0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5067062b0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5067062b0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f5067062b0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5067062b0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f5067062b0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5067062b0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5067062b0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5067062b0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5067062b0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5940c490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5940c49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5940c49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5940c49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5940c490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5940c490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5940c490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5940c490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5940c490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5940c490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5067062b0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5067062b0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5067062b0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5067062b0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5067062b0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5067062b0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5067062b0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5067062b0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5067062b0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5067062b0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5067062b0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5067062b0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5067062b0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5067062b0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308550"/>
            <a:ext cx="6794100" cy="23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FINAL BACKEND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ITAÚ TECH - Turma 02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Grupo Matrix</a:t>
            </a:r>
            <a:endParaRPr b="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6787475" y="4632300"/>
            <a:ext cx="22041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</a:rPr>
              <a:t>Outubro/2021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NO VS CODE</a:t>
            </a:r>
            <a:endParaRPr/>
          </a:p>
        </p:txBody>
      </p:sp>
      <p:pic>
        <p:nvPicPr>
          <p:cNvPr id="400" name="Google Shape;4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902" y="1491975"/>
            <a:ext cx="2893425" cy="28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NO VS CODE</a:t>
            </a:r>
            <a:endParaRPr/>
          </a:p>
        </p:txBody>
      </p:sp>
      <p:pic>
        <p:nvPicPr>
          <p:cNvPr id="406" name="Google Shape;406;p23"/>
          <p:cNvPicPr preferRelativeResize="0"/>
          <p:nvPr/>
        </p:nvPicPr>
        <p:blipFill rotWithShape="1">
          <a:blip r:embed="rId3">
            <a:alphaModFix/>
          </a:blip>
          <a:srcRect b="5294" l="0" r="0" t="0"/>
          <a:stretch/>
        </p:blipFill>
        <p:spPr>
          <a:xfrm>
            <a:off x="1342313" y="1374550"/>
            <a:ext cx="6459373" cy="343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7" name="Google Shape;407;p23"/>
          <p:cNvSpPr/>
          <p:nvPr/>
        </p:nvSpPr>
        <p:spPr>
          <a:xfrm>
            <a:off x="1593575" y="1438100"/>
            <a:ext cx="3135300" cy="2954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23"/>
          <p:cNvCxnSpPr>
            <a:stCxn id="407" idx="1"/>
          </p:cNvCxnSpPr>
          <p:nvPr/>
        </p:nvCxnSpPr>
        <p:spPr>
          <a:xfrm rot="10800000">
            <a:off x="893975" y="2578250"/>
            <a:ext cx="699600" cy="336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23"/>
          <p:cNvSpPr txBox="1"/>
          <p:nvPr/>
        </p:nvSpPr>
        <p:spPr>
          <a:xfrm>
            <a:off x="346750" y="2251250"/>
            <a:ext cx="8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MODEL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NO VS CODE</a:t>
            </a:r>
            <a:endParaRPr/>
          </a:p>
        </p:txBody>
      </p:sp>
      <p:pic>
        <p:nvPicPr>
          <p:cNvPr id="415" name="Google Shape;415;p24"/>
          <p:cNvPicPr preferRelativeResize="0"/>
          <p:nvPr/>
        </p:nvPicPr>
        <p:blipFill rotWithShape="1">
          <a:blip r:embed="rId3">
            <a:alphaModFix/>
          </a:blip>
          <a:srcRect b="5294" l="0" r="0" t="0"/>
          <a:stretch/>
        </p:blipFill>
        <p:spPr>
          <a:xfrm>
            <a:off x="1342313" y="1374550"/>
            <a:ext cx="6459373" cy="343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6" name="Google Shape;416;p24"/>
          <p:cNvSpPr/>
          <p:nvPr/>
        </p:nvSpPr>
        <p:spPr>
          <a:xfrm>
            <a:off x="4741875" y="1438100"/>
            <a:ext cx="3135300" cy="2954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4"/>
          <p:cNvSpPr txBox="1"/>
          <p:nvPr/>
        </p:nvSpPr>
        <p:spPr>
          <a:xfrm>
            <a:off x="7801675" y="2232950"/>
            <a:ext cx="14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CONTROLLER</a:t>
            </a:r>
            <a:endParaRPr b="1">
              <a:solidFill>
                <a:schemeClr val="accent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18" name="Google Shape;418;p24"/>
          <p:cNvCxnSpPr>
            <a:stCxn id="416" idx="3"/>
            <a:endCxn id="417" idx="2"/>
          </p:cNvCxnSpPr>
          <p:nvPr/>
        </p:nvCxnSpPr>
        <p:spPr>
          <a:xfrm flipH="1" rot="10800000">
            <a:off x="7877175" y="2633150"/>
            <a:ext cx="664500" cy="282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"/>
          <p:cNvPicPr preferRelativeResize="0"/>
          <p:nvPr/>
        </p:nvPicPr>
        <p:blipFill rotWithShape="1">
          <a:blip r:embed="rId3">
            <a:alphaModFix/>
          </a:blip>
          <a:srcRect b="5482" l="0" r="0" t="0"/>
          <a:stretch/>
        </p:blipFill>
        <p:spPr>
          <a:xfrm>
            <a:off x="1299088" y="1438100"/>
            <a:ext cx="6545824" cy="3478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4" name="Google Shape;42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NO VS CODE</a:t>
            </a:r>
            <a:endParaRPr/>
          </a:p>
        </p:txBody>
      </p:sp>
      <p:sp>
        <p:nvSpPr>
          <p:cNvPr id="425" name="Google Shape;425;p25"/>
          <p:cNvSpPr/>
          <p:nvPr/>
        </p:nvSpPr>
        <p:spPr>
          <a:xfrm>
            <a:off x="1579200" y="2850300"/>
            <a:ext cx="3135300" cy="19305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5"/>
          <p:cNvSpPr txBox="1"/>
          <p:nvPr/>
        </p:nvSpPr>
        <p:spPr>
          <a:xfrm>
            <a:off x="2406900" y="4059725"/>
            <a:ext cx="14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REPOSITORY</a:t>
            </a:r>
            <a:endParaRPr b="1">
              <a:solidFill>
                <a:schemeClr val="accent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BANCO DE DADOS</a:t>
            </a:r>
            <a:endParaRPr/>
          </a:p>
        </p:txBody>
      </p:sp>
      <p:pic>
        <p:nvPicPr>
          <p:cNvPr id="432" name="Google Shape;4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876" y="1597875"/>
            <a:ext cx="2528250" cy="252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/>
          <p:nvPr/>
        </p:nvSpPr>
        <p:spPr>
          <a:xfrm>
            <a:off x="1774950" y="1969400"/>
            <a:ext cx="7061100" cy="2137500"/>
          </a:xfrm>
          <a:prstGeom prst="brace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7"/>
          <p:cNvSpPr/>
          <p:nvPr/>
        </p:nvSpPr>
        <p:spPr>
          <a:xfrm>
            <a:off x="1839725" y="387175"/>
            <a:ext cx="2850000" cy="1348800"/>
          </a:xfrm>
          <a:prstGeom prst="brace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7"/>
          <p:cNvSpPr txBox="1"/>
          <p:nvPr/>
        </p:nvSpPr>
        <p:spPr>
          <a:xfrm>
            <a:off x="2137650" y="1760475"/>
            <a:ext cx="6698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tb_clientes values (null, 56789012344, 'mateus@itau.com.br', 'Mateus', '11944556633');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tb_clientes values (null, 12345678900, 'eliane@itau.com.br', 'Eliane', '11995668799');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tb_clientes values (null, 01234567891, 'natacha@itau.com.br', 'Natacha', '11945640021');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tb_clientes values (null, 01234567892, 'matheus@itau.com.br', 'Matheus', '12345640021');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tb_clientes values (null, 01234867892, 'Edmilson@itau.com.br', 'Edmilson', '12345640021');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tb_contas values (null, 6789, 1000.00, 2, 1);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tb_contas values (null, 6789, 1000.00, 0, 2);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tb_contas values (null, 6789, 1000.00, 1, 3);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tb_contas values (null, 6790, 1500.00, 1, 5);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tb_contas values (null, 6790, 1500.00, 1, 4);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tb_tipoconta values (0, 'Conta Corrente');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tb_tipoconta values (1, 'Conta Poupança');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into tb_tipoconta values (2, 'Conta Investimento');</a:t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27"/>
          <p:cNvSpPr txBox="1"/>
          <p:nvPr>
            <p:ph idx="1" type="body"/>
          </p:nvPr>
        </p:nvSpPr>
        <p:spPr>
          <a:xfrm>
            <a:off x="1388550" y="4254075"/>
            <a:ext cx="6366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Inserção de dados no BD - MySQL Workbench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441" name="Google Shape;441;p27"/>
          <p:cNvSpPr txBox="1"/>
          <p:nvPr/>
        </p:nvSpPr>
        <p:spPr>
          <a:xfrm>
            <a:off x="323900" y="846025"/>
            <a:ext cx="10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Schemas</a:t>
            </a:r>
            <a:endParaRPr b="1" sz="1600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2" name="Google Shape;442;p27"/>
          <p:cNvSpPr txBox="1"/>
          <p:nvPr/>
        </p:nvSpPr>
        <p:spPr>
          <a:xfrm>
            <a:off x="299525" y="2822600"/>
            <a:ext cx="13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SQL File</a:t>
            </a:r>
            <a:endParaRPr b="1" sz="1600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(Workbench)</a:t>
            </a:r>
            <a:endParaRPr b="1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3" name="Google Shape;4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550" y="310975"/>
            <a:ext cx="1480156" cy="13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"/>
          <p:cNvSpPr txBox="1"/>
          <p:nvPr>
            <p:ph idx="1" type="body"/>
          </p:nvPr>
        </p:nvSpPr>
        <p:spPr>
          <a:xfrm>
            <a:off x="1388625" y="4185300"/>
            <a:ext cx="6366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Tabelas com os Dados no MySQL Workbench</a:t>
            </a:r>
            <a:endParaRPr b="1" sz="1900">
              <a:solidFill>
                <a:schemeClr val="dk2"/>
              </a:solidFill>
            </a:endParaRPr>
          </a:p>
        </p:txBody>
      </p:sp>
      <p:pic>
        <p:nvPicPr>
          <p:cNvPr id="449" name="Google Shape;449;p28"/>
          <p:cNvPicPr preferRelativeResize="0"/>
          <p:nvPr/>
        </p:nvPicPr>
        <p:blipFill rotWithShape="1">
          <a:blip r:embed="rId3">
            <a:alphaModFix/>
          </a:blip>
          <a:srcRect b="0" l="1874" r="0" t="4552"/>
          <a:stretch/>
        </p:blipFill>
        <p:spPr>
          <a:xfrm>
            <a:off x="764400" y="685125"/>
            <a:ext cx="3989251" cy="1171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0" name="Google Shape;4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938" y="2562574"/>
            <a:ext cx="5770125" cy="126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1" name="Google Shape;451;p28"/>
          <p:cNvSpPr txBox="1"/>
          <p:nvPr/>
        </p:nvSpPr>
        <p:spPr>
          <a:xfrm>
            <a:off x="1686950" y="2162375"/>
            <a:ext cx="1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tb_clientes</a:t>
            </a:r>
            <a:endParaRPr b="1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2" name="Google Shape;452;p28"/>
          <p:cNvSpPr txBox="1"/>
          <p:nvPr/>
        </p:nvSpPr>
        <p:spPr>
          <a:xfrm>
            <a:off x="764400" y="284925"/>
            <a:ext cx="1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tb_contas</a:t>
            </a:r>
            <a:endParaRPr b="1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3" name="Google Shape;4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700" y="685125"/>
            <a:ext cx="2626525" cy="1171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4" name="Google Shape;454;p28"/>
          <p:cNvSpPr txBox="1"/>
          <p:nvPr/>
        </p:nvSpPr>
        <p:spPr>
          <a:xfrm>
            <a:off x="5702700" y="284925"/>
            <a:ext cx="1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tb_tipoconta</a:t>
            </a:r>
            <a:endParaRPr b="1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SAÍDAS / ENDPOINT </a:t>
            </a:r>
            <a:endParaRPr/>
          </a:p>
        </p:txBody>
      </p:sp>
      <p:pic>
        <p:nvPicPr>
          <p:cNvPr id="460" name="Google Shape;4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52" y="1905750"/>
            <a:ext cx="4674899" cy="172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"/>
          <p:cNvSpPr txBox="1"/>
          <p:nvPr>
            <p:ph idx="1" type="body"/>
          </p:nvPr>
        </p:nvSpPr>
        <p:spPr>
          <a:xfrm>
            <a:off x="1303800" y="42151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Endpoint 1 →  </a:t>
            </a:r>
            <a:r>
              <a:rPr b="1" lang="pt-BR">
                <a:highlight>
                  <a:schemeClr val="lt2"/>
                </a:highlight>
              </a:rPr>
              <a:t>GET</a:t>
            </a:r>
            <a:r>
              <a:rPr b="1" lang="pt-BR"/>
              <a:t> :  localhost:8080/contas  (</a:t>
            </a:r>
            <a:r>
              <a:rPr b="1" lang="pt-BR">
                <a:highlight>
                  <a:schemeClr val="accent4"/>
                </a:highlight>
              </a:rPr>
              <a:t>Json</a:t>
            </a:r>
            <a:r>
              <a:rPr b="1" lang="pt-BR"/>
              <a:t>)</a:t>
            </a:r>
            <a:endParaRPr b="1"/>
          </a:p>
        </p:txBody>
      </p:sp>
      <p:pic>
        <p:nvPicPr>
          <p:cNvPr id="466" name="Google Shape;4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5600"/>
            <a:ext cx="8839200" cy="33250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1"/>
          <p:cNvSpPr txBox="1"/>
          <p:nvPr>
            <p:ph idx="1" type="body"/>
          </p:nvPr>
        </p:nvSpPr>
        <p:spPr>
          <a:xfrm>
            <a:off x="1303800" y="42151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Endpoint 2 →  </a:t>
            </a:r>
            <a:r>
              <a:rPr b="1" lang="pt-BR">
                <a:highlight>
                  <a:schemeClr val="lt2"/>
                </a:highlight>
              </a:rPr>
              <a:t>GET</a:t>
            </a:r>
            <a:r>
              <a:rPr b="1" lang="pt-BR"/>
              <a:t> :  localhost:8080/contas/{numConta = 3}  (</a:t>
            </a:r>
            <a:r>
              <a:rPr b="1" lang="pt-BR">
                <a:highlight>
                  <a:schemeClr val="accent4"/>
                </a:highlight>
              </a:rPr>
              <a:t>Json</a:t>
            </a:r>
            <a:r>
              <a:rPr b="1" lang="pt-BR"/>
              <a:t>)</a:t>
            </a:r>
            <a:endParaRPr b="1"/>
          </a:p>
        </p:txBody>
      </p:sp>
      <p:pic>
        <p:nvPicPr>
          <p:cNvPr id="472" name="Google Shape;472;p31"/>
          <p:cNvPicPr preferRelativeResize="0"/>
          <p:nvPr/>
        </p:nvPicPr>
        <p:blipFill rotWithShape="1">
          <a:blip r:embed="rId3">
            <a:alphaModFix/>
          </a:blip>
          <a:srcRect b="0" l="0" r="921" t="0"/>
          <a:stretch/>
        </p:blipFill>
        <p:spPr>
          <a:xfrm>
            <a:off x="168425" y="411525"/>
            <a:ext cx="8823176" cy="334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100"/>
              <a:t>APRESENTAÇÃO DO GRUPO</a:t>
            </a:r>
            <a:endParaRPr sz="3100"/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30589" l="0" r="0" t="0"/>
          <a:stretch/>
        </p:blipFill>
        <p:spPr>
          <a:xfrm>
            <a:off x="3901314" y="1608375"/>
            <a:ext cx="1510500" cy="139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4">
            <a:alphaModFix/>
          </a:blip>
          <a:srcRect b="14537" l="5429" r="5420" t="3976"/>
          <a:stretch/>
        </p:blipFill>
        <p:spPr>
          <a:xfrm>
            <a:off x="2279025" y="3268588"/>
            <a:ext cx="1510500" cy="138066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3809350" y="2949975"/>
            <a:ext cx="169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Eliane Mendes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2022363" y="4610675"/>
            <a:ext cx="20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Matheus Soares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6619388" y="2967963"/>
            <a:ext cx="20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Mateus Cruz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5097813" y="4601763"/>
            <a:ext cx="20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Natacha Lina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500800" y="2949975"/>
            <a:ext cx="20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Edmilson Ribeiro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1" name="Google Shape;291;p14"/>
          <p:cNvPicPr preferRelativeResize="0"/>
          <p:nvPr/>
        </p:nvPicPr>
        <p:blipFill rotWithShape="1">
          <a:blip r:embed="rId5">
            <a:alphaModFix/>
          </a:blip>
          <a:srcRect b="33981" l="7257" r="7265" t="3518"/>
          <a:stretch/>
        </p:blipFill>
        <p:spPr>
          <a:xfrm>
            <a:off x="5354475" y="3268588"/>
            <a:ext cx="1510500" cy="13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 rotWithShape="1">
          <a:blip r:embed="rId6">
            <a:alphaModFix/>
          </a:blip>
          <a:srcRect b="14886" l="-7950" r="7949" t="0"/>
          <a:stretch/>
        </p:blipFill>
        <p:spPr>
          <a:xfrm>
            <a:off x="850863" y="1504375"/>
            <a:ext cx="1323674" cy="150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 rotWithShape="1">
          <a:blip r:embed="rId7">
            <a:alphaModFix/>
          </a:blip>
          <a:srcRect b="7927" l="0" r="5132" t="10592"/>
          <a:stretch/>
        </p:blipFill>
        <p:spPr>
          <a:xfrm>
            <a:off x="6788500" y="1579865"/>
            <a:ext cx="1694400" cy="145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ARQUIVO JSON</a:t>
            </a:r>
            <a:endParaRPr/>
          </a:p>
        </p:txBody>
      </p:sp>
      <p:pic>
        <p:nvPicPr>
          <p:cNvPr id="478" name="Google Shape;4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500" y="1296825"/>
            <a:ext cx="3850975" cy="34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INTEGRAÇÃO COM O FRONTEND</a:t>
            </a:r>
            <a:endParaRPr/>
          </a:p>
        </p:txBody>
      </p:sp>
      <p:pic>
        <p:nvPicPr>
          <p:cNvPr id="484" name="Google Shape;4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863" y="1797488"/>
            <a:ext cx="2830275" cy="73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 rotWithShape="1">
          <a:blip r:embed="rId4">
            <a:alphaModFix/>
          </a:blip>
          <a:srcRect b="15927" l="22504" r="24963" t="15804"/>
          <a:stretch/>
        </p:blipFill>
        <p:spPr>
          <a:xfrm>
            <a:off x="3427923" y="2733700"/>
            <a:ext cx="2288150" cy="16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4"/>
          <p:cNvSpPr txBox="1"/>
          <p:nvPr>
            <p:ph idx="1" type="body"/>
          </p:nvPr>
        </p:nvSpPr>
        <p:spPr>
          <a:xfrm>
            <a:off x="1303800" y="42151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Frontend → </a:t>
            </a:r>
            <a:r>
              <a:rPr b="1" lang="pt-BR">
                <a:highlight>
                  <a:schemeClr val="lt2"/>
                </a:highlight>
              </a:rPr>
              <a:t>Opção 1</a:t>
            </a:r>
            <a:r>
              <a:rPr b="1" lang="pt-BR"/>
              <a:t> : Biblioteca Axios</a:t>
            </a:r>
            <a:endParaRPr b="1"/>
          </a:p>
        </p:txBody>
      </p:sp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387" y="304800"/>
            <a:ext cx="3585676" cy="391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 txBox="1"/>
          <p:nvPr>
            <p:ph idx="1" type="body"/>
          </p:nvPr>
        </p:nvSpPr>
        <p:spPr>
          <a:xfrm>
            <a:off x="1303800" y="42151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Frontend → </a:t>
            </a:r>
            <a:r>
              <a:rPr b="1" lang="pt-BR">
                <a:highlight>
                  <a:srgbClr val="B6D7A8"/>
                </a:highlight>
              </a:rPr>
              <a:t>Opção 2</a:t>
            </a:r>
            <a:r>
              <a:rPr b="1" lang="pt-BR"/>
              <a:t> : Asp .Net MVC </a:t>
            </a:r>
            <a:endParaRPr b="1"/>
          </a:p>
        </p:txBody>
      </p:sp>
      <p:sp>
        <p:nvSpPr>
          <p:cNvPr id="497" name="Google Shape;497;p35"/>
          <p:cNvSpPr txBox="1"/>
          <p:nvPr/>
        </p:nvSpPr>
        <p:spPr>
          <a:xfrm>
            <a:off x="2900700" y="1930425"/>
            <a:ext cx="334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8" name="Google Shape;4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225" y="112200"/>
            <a:ext cx="6538174" cy="40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 UTILIZADAS</a:t>
            </a:r>
            <a:endParaRPr/>
          </a:p>
        </p:txBody>
      </p:sp>
      <p:sp>
        <p:nvSpPr>
          <p:cNvPr id="504" name="Google Shape;504;p36"/>
          <p:cNvSpPr txBox="1"/>
          <p:nvPr/>
        </p:nvSpPr>
        <p:spPr>
          <a:xfrm>
            <a:off x="918450" y="1649700"/>
            <a:ext cx="73071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ootstrap: </a:t>
            </a:r>
            <a:r>
              <a:rPr lang="pt-BR" sz="1500" u="sng">
                <a:latin typeface="Nunito"/>
                <a:ea typeface="Nunito"/>
                <a:cs typeface="Nunito"/>
                <a:sym typeface="Nunito"/>
              </a:rPr>
              <a:t>https://getbootstrap.com/docs/5.1/getting-started/introduction/;</a:t>
            </a:r>
            <a:endParaRPr sz="1500" u="sng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W3 School: </a:t>
            </a:r>
            <a:r>
              <a:rPr lang="pt-BR" sz="1500" u="sng">
                <a:latin typeface="Nunito"/>
                <a:ea typeface="Nunito"/>
                <a:cs typeface="Nunito"/>
                <a:sym typeface="Nunito"/>
              </a:rPr>
              <a:t>https://www.w3schools.com/html/default.asp;</a:t>
            </a:r>
            <a:endParaRPr sz="1500" u="sng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GAMA Academy: </a:t>
            </a:r>
            <a:r>
              <a:rPr lang="pt-BR" sz="1500">
                <a:latin typeface="Nunito"/>
                <a:ea typeface="Nunito"/>
                <a:cs typeface="Nunito"/>
                <a:sym typeface="Nunito"/>
              </a:rPr>
              <a:t>Material de aula dos professores do Gama Academy disponibilizado no Git Hub;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Biblioteca Axios: </a:t>
            </a:r>
            <a:r>
              <a:rPr lang="pt-BR" sz="1500">
                <a:latin typeface="Nunito"/>
                <a:ea typeface="Nunito"/>
                <a:cs typeface="Nunito"/>
                <a:sym typeface="Nunito"/>
              </a:rPr>
              <a:t>Como Conectar o Frontend ao Backend da minha aplicação. Disponível em &gt;&gt; </a:t>
            </a:r>
            <a:r>
              <a:rPr lang="pt-BR" sz="1500" u="sng">
                <a:latin typeface="Nunito"/>
                <a:ea typeface="Nunito"/>
                <a:cs typeface="Nunito"/>
                <a:sym typeface="Nunito"/>
              </a:rPr>
              <a:t>https://www.linkedin.com/pulse/como-conectar-o-front-end -ao-back-end-da-minha-aplica%C3%A7%C3%A3o-anael-jonas/?originalSubdomain=pt;</a:t>
            </a:r>
            <a:endParaRPr sz="1500" u="sng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300"/>
              <a:t>Grupo Matrix</a:t>
            </a:r>
            <a:endParaRPr b="0" sz="3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DESCRITIVO</a:t>
            </a:r>
            <a:endParaRPr/>
          </a:p>
        </p:txBody>
      </p:sp>
      <p:sp>
        <p:nvSpPr>
          <p:cNvPr id="299" name="Google Shape;299;p15"/>
          <p:cNvSpPr txBox="1"/>
          <p:nvPr>
            <p:ph idx="1" type="body"/>
          </p:nvPr>
        </p:nvSpPr>
        <p:spPr>
          <a:xfrm>
            <a:off x="1303800" y="1476975"/>
            <a:ext cx="7030500" cy="30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1405"/>
              <a:t>VISÃO GERAL</a:t>
            </a:r>
            <a:endParaRPr b="1" sz="1405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pt-BR" sz="1405"/>
              <a:t>Estamos em um contexto de gerenciamento de clientes e contas bancárias da instituição. Precisamos disponibilizar uma API que forne</a:t>
            </a:r>
            <a:r>
              <a:rPr lang="pt-BR" sz="1405"/>
              <a:t>ç</a:t>
            </a:r>
            <a:r>
              <a:rPr lang="pt-BR" sz="1405"/>
              <a:t>a dados de clientes e contas (inicialmente para consulta).</a:t>
            </a:r>
            <a:endParaRPr sz="1405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1405"/>
              <a:t>OBJETIVOS</a:t>
            </a:r>
            <a:endParaRPr b="1" sz="1405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pt-BR" sz="1405"/>
              <a:t>Construir uma API Spring BOOT que possua 2 endpoints principais:</a:t>
            </a:r>
            <a:endParaRPr sz="1405"/>
          </a:p>
          <a:p>
            <a:pPr indent="-317817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5"/>
              <a:buChar char="●"/>
            </a:pPr>
            <a:r>
              <a:rPr lang="pt-BR" sz="1405"/>
              <a:t>Recuperação de todas as contas bancárias</a:t>
            </a:r>
            <a:endParaRPr sz="1405"/>
          </a:p>
          <a:p>
            <a:pPr indent="-31781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pt-BR" sz="1405"/>
              <a:t>Recuperação dos detalhes de 1 conta bancária (inclusive dados do seu titular)</a:t>
            </a:r>
            <a:endParaRPr sz="1405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40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UTILIZADAS</a:t>
            </a:r>
            <a:endParaRPr/>
          </a:p>
        </p:txBody>
      </p:sp>
      <p:sp>
        <p:nvSpPr>
          <p:cNvPr id="305" name="Google Shape;305;p16"/>
          <p:cNvSpPr txBox="1"/>
          <p:nvPr>
            <p:ph idx="1" type="body"/>
          </p:nvPr>
        </p:nvSpPr>
        <p:spPr>
          <a:xfrm>
            <a:off x="852125" y="1774900"/>
            <a:ext cx="33585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1700">
                <a:solidFill>
                  <a:srgbClr val="FF6800"/>
                </a:solidFill>
                <a:highlight>
                  <a:schemeClr val="lt1"/>
                </a:highlight>
              </a:rPr>
              <a:t>BACKEND</a:t>
            </a:r>
            <a:endParaRPr b="1" sz="1700">
              <a:solidFill>
                <a:srgbClr val="FF6800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Planejamento: </a:t>
            </a:r>
            <a:r>
              <a:rPr lang="pt-BR" sz="1700"/>
              <a:t>Draw.io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Banco de Dados:</a:t>
            </a:r>
            <a:r>
              <a:rPr lang="pt-BR" sz="1700"/>
              <a:t> MySQL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API:</a:t>
            </a:r>
            <a:r>
              <a:rPr lang="pt-BR" sz="1700"/>
              <a:t> Spring Boot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IDE:</a:t>
            </a:r>
            <a:r>
              <a:rPr lang="pt-BR" sz="1700"/>
              <a:t> Visual Studio Code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Linguagem: </a:t>
            </a:r>
            <a:r>
              <a:rPr lang="pt-BR" sz="1700"/>
              <a:t>Java</a:t>
            </a:r>
            <a:endParaRPr b="1" sz="1700"/>
          </a:p>
        </p:txBody>
      </p:sp>
      <p:sp>
        <p:nvSpPr>
          <p:cNvPr id="306" name="Google Shape;306;p16"/>
          <p:cNvSpPr txBox="1"/>
          <p:nvPr/>
        </p:nvSpPr>
        <p:spPr>
          <a:xfrm>
            <a:off x="4937750" y="1412125"/>
            <a:ext cx="3888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lang="pt-BR" sz="1700">
                <a:solidFill>
                  <a:srgbClr val="FF6800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FRONTEND</a:t>
            </a:r>
            <a:endParaRPr b="1" sz="1700">
              <a:solidFill>
                <a:srgbClr val="FF6800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lang="pt-BR" sz="1500">
                <a:solidFill>
                  <a:srgbClr val="FF6800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Opção 1</a:t>
            </a:r>
            <a:endParaRPr b="1" sz="1500">
              <a:solidFill>
                <a:srgbClr val="FF6800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Linguagem de Marcação: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HTML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Linguagem de Estilização: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CSS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Linguagem: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JavaScript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Biblioteca: 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Axios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6800"/>
                </a:solidFill>
                <a:latin typeface="Nunito"/>
                <a:ea typeface="Nunito"/>
                <a:cs typeface="Nunito"/>
                <a:sym typeface="Nunito"/>
              </a:rPr>
              <a:t>Opção 2</a:t>
            </a:r>
            <a:endParaRPr b="1" sz="1500">
              <a:solidFill>
                <a:srgbClr val="FF68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Linguagem: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C#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Plataforma:</a:t>
            </a: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.Net - MVC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 DO DESENVOLVIMENTO</a:t>
            </a:r>
            <a:endParaRPr/>
          </a:p>
        </p:txBody>
      </p:sp>
      <p:grpSp>
        <p:nvGrpSpPr>
          <p:cNvPr id="312" name="Google Shape;312;p17"/>
          <p:cNvGrpSpPr/>
          <p:nvPr/>
        </p:nvGrpSpPr>
        <p:grpSpPr>
          <a:xfrm>
            <a:off x="6858000" y="2295575"/>
            <a:ext cx="2286000" cy="2847950"/>
            <a:chOff x="0" y="2295575"/>
            <a:chExt cx="2286000" cy="2847950"/>
          </a:xfrm>
        </p:grpSpPr>
        <p:grpSp>
          <p:nvGrpSpPr>
            <p:cNvPr id="313" name="Google Shape;313;p1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14" name="Google Shape;314;p1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6" name="Google Shape;316;p17"/>
            <p:cNvSpPr txBox="1"/>
            <p:nvPr/>
          </p:nvSpPr>
          <p:spPr>
            <a:xfrm>
              <a:off x="216300" y="2920650"/>
              <a:ext cx="19689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SAÍDA FINAL DA APLICAÇÃO (ENDPOINT)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p17"/>
            <p:cNvSpPr txBox="1"/>
            <p:nvPr/>
          </p:nvSpPr>
          <p:spPr>
            <a:xfrm>
              <a:off x="164100" y="3545625"/>
              <a:ext cx="1968900" cy="1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Através do programa Postman, foi possível verificar a saída da aplicação criada (API), com o endpoint em formato Json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p17"/>
          <p:cNvGrpSpPr/>
          <p:nvPr/>
        </p:nvGrpSpPr>
        <p:grpSpPr>
          <a:xfrm>
            <a:off x="4572000" y="2295575"/>
            <a:ext cx="2286000" cy="2847950"/>
            <a:chOff x="0" y="2295575"/>
            <a:chExt cx="2286000" cy="2847950"/>
          </a:xfrm>
        </p:grpSpPr>
        <p:grpSp>
          <p:nvGrpSpPr>
            <p:cNvPr id="319" name="Google Shape;319;p1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20" name="Google Shape;320;p1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" name="Google Shape;322;p17"/>
            <p:cNvSpPr txBox="1"/>
            <p:nvPr/>
          </p:nvSpPr>
          <p:spPr>
            <a:xfrm>
              <a:off x="216300" y="29206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ESTRUTURAÇÃO DO BANCO DE DADOS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3" name="Google Shape;323;p17"/>
            <p:cNvSpPr txBox="1"/>
            <p:nvPr/>
          </p:nvSpPr>
          <p:spPr>
            <a:xfrm>
              <a:off x="173650" y="3545625"/>
              <a:ext cx="1958700" cy="14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 partir da API foi criado o BD,  os relacionamentos entre as entidades. Os  dados foram inseridos nas tabelas através dos comandos em sql, </a:t>
              </a:r>
              <a:r>
                <a:rPr lang="pt-BR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diretamente</a:t>
              </a:r>
              <a:r>
                <a:rPr lang="pt-BR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pelo Workbench.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4" name="Google Shape;324;p1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5" name="Google Shape;325;p17"/>
          <p:cNvGrpSpPr/>
          <p:nvPr/>
        </p:nvGrpSpPr>
        <p:grpSpPr>
          <a:xfrm>
            <a:off x="2286000" y="2295575"/>
            <a:ext cx="2286000" cy="2847950"/>
            <a:chOff x="0" y="2295575"/>
            <a:chExt cx="2286000" cy="2847950"/>
          </a:xfrm>
        </p:grpSpPr>
        <p:grpSp>
          <p:nvGrpSpPr>
            <p:cNvPr id="326" name="Google Shape;326;p1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27" name="Google Shape;327;p1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" name="Google Shape;329;p17"/>
            <p:cNvSpPr txBox="1"/>
            <p:nvPr/>
          </p:nvSpPr>
          <p:spPr>
            <a:xfrm>
              <a:off x="216300" y="2933425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CRIAÇÃO DO PROJETO DE API EM SPRING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17"/>
            <p:cNvSpPr txBox="1"/>
            <p:nvPr/>
          </p:nvSpPr>
          <p:spPr>
            <a:xfrm>
              <a:off x="125888" y="3545625"/>
              <a:ext cx="2070900" cy="1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Desenvolvimento da API através do Spring Boot utilizando Java. A partir do planejamento do BD, foram definidos todos os métodos para criação das tabelas, e das chaves do BD.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1" name="Google Shape;331;p1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2" name="Google Shape;332;p17"/>
          <p:cNvGrpSpPr/>
          <p:nvPr/>
        </p:nvGrpSpPr>
        <p:grpSpPr>
          <a:xfrm>
            <a:off x="0" y="2295575"/>
            <a:ext cx="2286000" cy="2847950"/>
            <a:chOff x="0" y="2295575"/>
            <a:chExt cx="2286000" cy="2847950"/>
          </a:xfrm>
        </p:grpSpPr>
        <p:grpSp>
          <p:nvGrpSpPr>
            <p:cNvPr id="333" name="Google Shape;333;p1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" name="Google Shape;336;p17"/>
            <p:cNvSpPr txBox="1"/>
            <p:nvPr/>
          </p:nvSpPr>
          <p:spPr>
            <a:xfrm>
              <a:off x="0" y="2349275"/>
              <a:ext cx="2286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1ª ETAPA</a:t>
              </a:r>
              <a:endParaRPr b="1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Google Shape;337;p17"/>
            <p:cNvSpPr txBox="1"/>
            <p:nvPr/>
          </p:nvSpPr>
          <p:spPr>
            <a:xfrm>
              <a:off x="216300" y="29593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PLANEJAMENTO DO BANCO DE DADOS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17"/>
            <p:cNvSpPr txBox="1"/>
            <p:nvPr/>
          </p:nvSpPr>
          <p:spPr>
            <a:xfrm>
              <a:off x="216300" y="3575275"/>
              <a:ext cx="1853400" cy="13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Planejamento  inicial da estrutura do banco de dados, com as entidades e relacionamentos que deveriam ser criados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9" name="Google Shape;339;p1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40" name="Google Shape;340;p17"/>
          <p:cNvSpPr txBox="1"/>
          <p:nvPr/>
        </p:nvSpPr>
        <p:spPr>
          <a:xfrm>
            <a:off x="2286000" y="2334450"/>
            <a:ext cx="2286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ª ETAPA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17"/>
          <p:cNvSpPr txBox="1"/>
          <p:nvPr/>
        </p:nvSpPr>
        <p:spPr>
          <a:xfrm>
            <a:off x="4572000" y="2334450"/>
            <a:ext cx="2286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ª ETAPA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2" name="Google Shape;342;p17"/>
          <p:cNvSpPr txBox="1"/>
          <p:nvPr/>
        </p:nvSpPr>
        <p:spPr>
          <a:xfrm>
            <a:off x="6858000" y="2334450"/>
            <a:ext cx="2286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</a:t>
            </a: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ª ETAPA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246150" y="1878600"/>
            <a:ext cx="38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BACKEND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 DO DESENVOLVIMENTO</a:t>
            </a:r>
            <a:endParaRPr/>
          </a:p>
        </p:txBody>
      </p:sp>
      <p:grpSp>
        <p:nvGrpSpPr>
          <p:cNvPr id="349" name="Google Shape;349;p18"/>
          <p:cNvGrpSpPr/>
          <p:nvPr/>
        </p:nvGrpSpPr>
        <p:grpSpPr>
          <a:xfrm>
            <a:off x="2286000" y="2619475"/>
            <a:ext cx="2286000" cy="2837400"/>
            <a:chOff x="0" y="2295575"/>
            <a:chExt cx="2286000" cy="2837400"/>
          </a:xfrm>
        </p:grpSpPr>
        <p:sp>
          <p:nvSpPr>
            <p:cNvPr id="350" name="Google Shape;350;p18"/>
            <p:cNvSpPr/>
            <p:nvPr/>
          </p:nvSpPr>
          <p:spPr>
            <a:xfrm>
              <a:off x="0" y="2295575"/>
              <a:ext cx="2286000" cy="53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CRIAÇÃO DO PROJETO DE API EM SPRING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2" name="Google Shape;352;p1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53" name="Google Shape;353;p18"/>
          <p:cNvSpPr txBox="1"/>
          <p:nvPr/>
        </p:nvSpPr>
        <p:spPr>
          <a:xfrm>
            <a:off x="2286000" y="2658350"/>
            <a:ext cx="2286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2ª ETAPA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18"/>
          <p:cNvSpPr txBox="1"/>
          <p:nvPr/>
        </p:nvSpPr>
        <p:spPr>
          <a:xfrm>
            <a:off x="4572000" y="2658350"/>
            <a:ext cx="2286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3ª ETAPA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55" name="Google Shape;355;p18"/>
          <p:cNvGrpSpPr/>
          <p:nvPr/>
        </p:nvGrpSpPr>
        <p:grpSpPr>
          <a:xfrm>
            <a:off x="4440657" y="2241060"/>
            <a:ext cx="3136849" cy="2923705"/>
            <a:chOff x="0" y="2295575"/>
            <a:chExt cx="2286000" cy="2847950"/>
          </a:xfrm>
        </p:grpSpPr>
        <p:grpSp>
          <p:nvGrpSpPr>
            <p:cNvPr id="356" name="Google Shape;356;p1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18"/>
            <p:cNvSpPr txBox="1"/>
            <p:nvPr/>
          </p:nvSpPr>
          <p:spPr>
            <a:xfrm>
              <a:off x="216291" y="2960105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INTEGRAÇÃO DA API COM O FRONT END ATRAVÉS DO .NET MVC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" name="Google Shape;360;p18"/>
            <p:cNvSpPr txBox="1"/>
            <p:nvPr/>
          </p:nvSpPr>
          <p:spPr>
            <a:xfrm>
              <a:off x="216308" y="3608394"/>
              <a:ext cx="1853400" cy="12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Criação do projeto MVC em C# na plataforma .NET. Integração do projeto MVC com a API desenvolvida em Spring.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1" name="Google Shape;361;p1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2" name="Google Shape;362;p18"/>
          <p:cNvGrpSpPr/>
          <p:nvPr/>
        </p:nvGrpSpPr>
        <p:grpSpPr>
          <a:xfrm>
            <a:off x="1303800" y="2241060"/>
            <a:ext cx="3136849" cy="2923705"/>
            <a:chOff x="0" y="2295575"/>
            <a:chExt cx="2286000" cy="2847950"/>
          </a:xfrm>
        </p:grpSpPr>
        <p:grpSp>
          <p:nvGrpSpPr>
            <p:cNvPr id="363" name="Google Shape;363;p1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364" name="Google Shape;364;p1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6" name="Google Shape;366;p18"/>
            <p:cNvSpPr txBox="1"/>
            <p:nvPr/>
          </p:nvSpPr>
          <p:spPr>
            <a:xfrm>
              <a:off x="0" y="2349275"/>
              <a:ext cx="2286000" cy="47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OPÇÃO 1</a:t>
              </a:r>
              <a:endParaRPr b="1" sz="12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7" name="Google Shape;367;p18"/>
            <p:cNvSpPr txBox="1"/>
            <p:nvPr/>
          </p:nvSpPr>
          <p:spPr>
            <a:xfrm>
              <a:off x="216300" y="2961566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DESENVOLVIMENTO DA PÁGINA EM HTML COM AXIOS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18"/>
            <p:cNvSpPr txBox="1"/>
            <p:nvPr/>
          </p:nvSpPr>
          <p:spPr>
            <a:xfrm>
              <a:off x="216295" y="3633623"/>
              <a:ext cx="1853400" cy="12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Desenvolvimento das páginas em HTML, e posterior integração do Backend com a aplicação API através da biblioteca Axios.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9" name="Google Shape;369;p1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70" name="Google Shape;370;p18"/>
          <p:cNvSpPr txBox="1"/>
          <p:nvPr/>
        </p:nvSpPr>
        <p:spPr>
          <a:xfrm>
            <a:off x="4440675" y="2305825"/>
            <a:ext cx="3136800" cy="47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OPÇÃO 2</a:t>
            </a:r>
            <a:endParaRPr b="1" sz="12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18"/>
          <p:cNvSpPr txBox="1"/>
          <p:nvPr/>
        </p:nvSpPr>
        <p:spPr>
          <a:xfrm>
            <a:off x="1303800" y="1809950"/>
            <a:ext cx="16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FRONTEND</a:t>
            </a:r>
            <a:endParaRPr b="1"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PLANEJAMENTO DO BANCO DE DADOS</a:t>
            </a:r>
            <a:endParaRPr/>
          </a:p>
        </p:txBody>
      </p:sp>
      <p:pic>
        <p:nvPicPr>
          <p:cNvPr id="377" name="Google Shape;377;p19"/>
          <p:cNvPicPr preferRelativeResize="0"/>
          <p:nvPr/>
        </p:nvPicPr>
        <p:blipFill rotWithShape="1">
          <a:blip r:embed="rId3">
            <a:alphaModFix/>
          </a:blip>
          <a:srcRect b="0" l="0" r="0" t="23629"/>
          <a:stretch/>
        </p:blipFill>
        <p:spPr>
          <a:xfrm>
            <a:off x="1914562" y="1281874"/>
            <a:ext cx="5808975" cy="36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 SPRING BOOT</a:t>
            </a:r>
            <a:endParaRPr/>
          </a:p>
        </p:txBody>
      </p:sp>
      <p:pic>
        <p:nvPicPr>
          <p:cNvPr id="383" name="Google Shape;3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151" y="1753325"/>
            <a:ext cx="3991699" cy="209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"/>
          <p:cNvSpPr txBox="1"/>
          <p:nvPr>
            <p:ph idx="1" type="body"/>
          </p:nvPr>
        </p:nvSpPr>
        <p:spPr>
          <a:xfrm>
            <a:off x="1388550" y="4163350"/>
            <a:ext cx="63669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E</a:t>
            </a:r>
            <a:r>
              <a:rPr b="1" lang="pt-BR" sz="1900">
                <a:solidFill>
                  <a:schemeClr val="dk2"/>
                </a:solidFill>
              </a:rPr>
              <a:t>strutura da API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389" name="Google Shape;389;p21"/>
          <p:cNvSpPr/>
          <p:nvPr/>
        </p:nvSpPr>
        <p:spPr>
          <a:xfrm>
            <a:off x="6426150" y="544125"/>
            <a:ext cx="2060100" cy="725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Controller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21"/>
          <p:cNvSpPr/>
          <p:nvPr/>
        </p:nvSpPr>
        <p:spPr>
          <a:xfrm>
            <a:off x="657750" y="544125"/>
            <a:ext cx="2060100" cy="725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Model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21"/>
          <p:cNvSpPr/>
          <p:nvPr/>
        </p:nvSpPr>
        <p:spPr>
          <a:xfrm>
            <a:off x="3541950" y="544125"/>
            <a:ext cx="2060100" cy="725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Nunito"/>
                <a:ea typeface="Nunito"/>
                <a:cs typeface="Nunito"/>
                <a:sym typeface="Nunito"/>
              </a:rPr>
              <a:t>Repository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21"/>
          <p:cNvSpPr/>
          <p:nvPr/>
        </p:nvSpPr>
        <p:spPr>
          <a:xfrm>
            <a:off x="910350" y="1515875"/>
            <a:ext cx="1554900" cy="2179500"/>
          </a:xfrm>
          <a:prstGeom prst="upArrowCallout">
            <a:avLst>
              <a:gd fmla="val 13838" name="adj1"/>
              <a:gd fmla="val 16621" name="adj2"/>
              <a:gd fmla="val 19401" name="adj3"/>
              <a:gd fmla="val 69422" name="adj4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Conta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TitularConta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TipodeConta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300">
                <a:latin typeface="Nunito"/>
                <a:ea typeface="Nunito"/>
                <a:cs typeface="Nunito"/>
                <a:sym typeface="Nunito"/>
              </a:rPr>
              <a:t>Criação das tabelas no BD</a:t>
            </a:r>
            <a:endParaRPr b="1" i="1"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21"/>
          <p:cNvSpPr/>
          <p:nvPr/>
        </p:nvSpPr>
        <p:spPr>
          <a:xfrm>
            <a:off x="3794550" y="1482000"/>
            <a:ext cx="1554900" cy="2179500"/>
          </a:xfrm>
          <a:prstGeom prst="upArrowCallout">
            <a:avLst>
              <a:gd fmla="val 13838" name="adj1"/>
              <a:gd fmla="val 16621" name="adj2"/>
              <a:gd fmla="val 19401" name="adj3"/>
              <a:gd fmla="val 69545" name="adj4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ContaRepo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TitularRepo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TipodeRepo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300">
                <a:latin typeface="Nunito"/>
                <a:ea typeface="Nunito"/>
                <a:cs typeface="Nunito"/>
                <a:sym typeface="Nunito"/>
              </a:rPr>
              <a:t>CRUD Repository</a:t>
            </a:r>
            <a:br>
              <a:rPr b="1" i="1" lang="pt-BR" sz="1300">
                <a:latin typeface="Nunito"/>
                <a:ea typeface="Nunito"/>
                <a:cs typeface="Nunito"/>
                <a:sym typeface="Nunito"/>
              </a:rPr>
            </a:br>
            <a:r>
              <a:rPr b="1" i="1" lang="pt-BR" sz="1200">
                <a:latin typeface="Nunito"/>
                <a:ea typeface="Nunito"/>
                <a:cs typeface="Nunito"/>
                <a:sym typeface="Nunito"/>
              </a:rPr>
              <a:t>Operações no SQL</a:t>
            </a:r>
            <a:endParaRPr b="1" i="1"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4" name="Google Shape;394;p21"/>
          <p:cNvSpPr/>
          <p:nvPr/>
        </p:nvSpPr>
        <p:spPr>
          <a:xfrm>
            <a:off x="6678750" y="1482000"/>
            <a:ext cx="1554900" cy="2179500"/>
          </a:xfrm>
          <a:prstGeom prst="upArrowCallout">
            <a:avLst>
              <a:gd fmla="val 13838" name="adj1"/>
              <a:gd fmla="val 16621" name="adj2"/>
              <a:gd fmla="val 19401" name="adj3"/>
              <a:gd fmla="val 71531" name="adj4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ContaController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TitularController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TipodeConta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Nunito"/>
                <a:ea typeface="Nunito"/>
                <a:cs typeface="Nunito"/>
                <a:sym typeface="Nunito"/>
              </a:rPr>
              <a:t>Controller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300">
                <a:latin typeface="Nunito"/>
                <a:ea typeface="Nunito"/>
                <a:cs typeface="Nunito"/>
                <a:sym typeface="Nunito"/>
              </a:rPr>
              <a:t>Camada de acesso</a:t>
            </a:r>
            <a:endParaRPr b="1" i="1"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